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40"/>
  </p:notesMasterIdLst>
  <p:sldIdLst>
    <p:sldId id="256" r:id="rId2"/>
    <p:sldId id="403" r:id="rId3"/>
    <p:sldId id="471" r:id="rId4"/>
    <p:sldId id="563" r:id="rId5"/>
    <p:sldId id="564" r:id="rId6"/>
    <p:sldId id="565" r:id="rId7"/>
    <p:sldId id="566" r:id="rId8"/>
    <p:sldId id="499" r:id="rId9"/>
    <p:sldId id="556" r:id="rId10"/>
    <p:sldId id="508" r:id="rId11"/>
    <p:sldId id="520" r:id="rId12"/>
    <p:sldId id="557" r:id="rId13"/>
    <p:sldId id="559" r:id="rId14"/>
    <p:sldId id="560" r:id="rId15"/>
    <p:sldId id="561" r:id="rId16"/>
    <p:sldId id="558" r:id="rId17"/>
    <p:sldId id="569" r:id="rId18"/>
    <p:sldId id="570" r:id="rId19"/>
    <p:sldId id="571" r:id="rId20"/>
    <p:sldId id="568" r:id="rId21"/>
    <p:sldId id="509" r:id="rId22"/>
    <p:sldId id="510" r:id="rId23"/>
    <p:sldId id="549" r:id="rId24"/>
    <p:sldId id="572" r:id="rId25"/>
    <p:sldId id="551" r:id="rId26"/>
    <p:sldId id="552" r:id="rId27"/>
    <p:sldId id="553" r:id="rId28"/>
    <p:sldId id="554" r:id="rId29"/>
    <p:sldId id="555" r:id="rId30"/>
    <p:sldId id="567" r:id="rId31"/>
    <p:sldId id="530" r:id="rId32"/>
    <p:sldId id="536" r:id="rId33"/>
    <p:sldId id="562" r:id="rId34"/>
    <p:sldId id="535" r:id="rId35"/>
    <p:sldId id="538" r:id="rId36"/>
    <p:sldId id="540" r:id="rId37"/>
    <p:sldId id="541" r:id="rId38"/>
    <p:sldId id="550" r:id="rId39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403"/>
            <p14:sldId id="471"/>
            <p14:sldId id="563"/>
            <p14:sldId id="564"/>
            <p14:sldId id="565"/>
            <p14:sldId id="566"/>
            <p14:sldId id="499"/>
            <p14:sldId id="556"/>
            <p14:sldId id="508"/>
            <p14:sldId id="520"/>
            <p14:sldId id="557"/>
            <p14:sldId id="559"/>
            <p14:sldId id="560"/>
            <p14:sldId id="561"/>
            <p14:sldId id="558"/>
            <p14:sldId id="569"/>
            <p14:sldId id="570"/>
            <p14:sldId id="571"/>
            <p14:sldId id="568"/>
            <p14:sldId id="509"/>
            <p14:sldId id="510"/>
            <p14:sldId id="549"/>
            <p14:sldId id="572"/>
            <p14:sldId id="551"/>
            <p14:sldId id="552"/>
            <p14:sldId id="553"/>
            <p14:sldId id="554"/>
            <p14:sldId id="555"/>
            <p14:sldId id="567"/>
            <p14:sldId id="530"/>
            <p14:sldId id="536"/>
            <p14:sldId id="562"/>
            <p14:sldId id="535"/>
            <p14:sldId id="538"/>
            <p14:sldId id="540"/>
            <p14:sldId id="541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5AB88F"/>
    <a:srgbClr val="D4EBE9"/>
    <a:srgbClr val="9E60B8"/>
    <a:srgbClr val="EF7D1D"/>
    <a:srgbClr val="57A2C5"/>
    <a:srgbClr val="41719C"/>
    <a:srgbClr val="CAA0C9"/>
    <a:srgbClr val="C14026"/>
    <a:srgbClr val="365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5"/>
    <p:restoredTop sz="90733" autoAdjust="0"/>
  </p:normalViewPr>
  <p:slideViewPr>
    <p:cSldViewPr snapToGrid="0" snapToObjects="1">
      <p:cViewPr varScale="1">
        <p:scale>
          <a:sx n="148" d="100"/>
          <a:sy n="148" d="100"/>
        </p:scale>
        <p:origin x="2368" y="19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20.08.18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3535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6302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7883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32002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791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0059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8924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312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39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0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166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443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184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853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5202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209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bitbucket.org/atlassian/graphql-braid/src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jcordhose.github.io/graphql-sandbox/talk/2017_graphql_jax.html#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566E4A1-F973-9F42-9619-95728823F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3" t="10331" r="14585"/>
          <a:stretch/>
        </p:blipFill>
        <p:spPr>
          <a:xfrm>
            <a:off x="11162" y="0"/>
            <a:ext cx="9883675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2" y="-167"/>
            <a:ext cx="9906000" cy="6067777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C009F60-CD1B-A94E-8BE1-5C5EDF9F4FDC}"/>
              </a:ext>
            </a:extLst>
          </p:cNvPr>
          <p:cNvGrpSpPr/>
          <p:nvPr/>
        </p:nvGrpSpPr>
        <p:grpSpPr>
          <a:xfrm>
            <a:off x="-313804" y="206679"/>
            <a:ext cx="9905999" cy="4356288"/>
            <a:chOff x="-312235" y="-36785"/>
            <a:chExt cx="9905999" cy="4356288"/>
          </a:xfrm>
        </p:grpSpPr>
        <p:sp>
          <p:nvSpPr>
            <p:cNvPr id="3" name="Rechteck 2"/>
            <p:cNvSpPr/>
            <p:nvPr/>
          </p:nvSpPr>
          <p:spPr>
            <a:xfrm>
              <a:off x="-312235" y="1017974"/>
              <a:ext cx="9905999" cy="21852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13600" b="1" dirty="0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   </a:t>
              </a:r>
              <a:r>
                <a:rPr lang="de-DE" sz="13600" b="1" dirty="0" err="1">
                  <a:solidFill>
                    <a:srgbClr val="025249"/>
                  </a:solidFill>
                  <a:latin typeface="Montserrat" charset="0"/>
                  <a:ea typeface="Montserrat" charset="0"/>
                  <a:cs typeface="Montserrat" charset="0"/>
                </a:rPr>
                <a:t>GraphQL</a:t>
              </a:r>
              <a:endParaRPr lang="de-DE" sz="2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440404" y="-36785"/>
              <a:ext cx="16850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b="1" dirty="0">
                  <a:solidFill>
                    <a:srgbClr val="36544F"/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  <a:endParaRPr lang="de-DE" sz="16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  <p:sp>
          <p:nvSpPr>
            <p:cNvPr id="8" name="Rechteck 7"/>
            <p:cNvSpPr/>
            <p:nvPr/>
          </p:nvSpPr>
          <p:spPr>
            <a:xfrm>
              <a:off x="1440404" y="3919393"/>
              <a:ext cx="476534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de-DE" sz="2000" b="1" dirty="0" err="1">
                  <a:solidFill>
                    <a:srgbClr val="025249"/>
                  </a:solidFill>
                </a:rPr>
                <a:t>Slides</a:t>
              </a:r>
              <a:r>
                <a:rPr lang="de-DE" sz="2000" b="1" dirty="0">
                  <a:solidFill>
                    <a:srgbClr val="025249"/>
                  </a:solidFill>
                </a:rPr>
                <a:t>: https://</a:t>
              </a:r>
              <a:r>
                <a:rPr lang="de-DE" sz="2000" b="1" dirty="0" err="1">
                  <a:solidFill>
                    <a:srgbClr val="025249"/>
                  </a:solidFill>
                </a:rPr>
                <a:t>bit.ly</a:t>
              </a:r>
              <a:r>
                <a:rPr lang="de-DE" sz="2000" b="1" dirty="0">
                  <a:solidFill>
                    <a:srgbClr val="025249"/>
                  </a:solidFill>
                </a:rPr>
                <a:t>/</a:t>
              </a:r>
              <a:r>
                <a:rPr lang="de-DE" sz="2000" b="1" dirty="0" err="1">
                  <a:solidFill>
                    <a:srgbClr val="025249"/>
                  </a:solidFill>
                </a:rPr>
                <a:t>nordic-coding-graphql</a:t>
              </a:r>
              <a:endParaRPr lang="de-DE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1440404" y="3062836"/>
              <a:ext cx="261673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3400" b="1" dirty="0">
                  <a:solidFill>
                    <a:srgbClr val="EF7D1D"/>
                  </a:solidFill>
                  <a:latin typeface="Montserrat" charset="0"/>
                  <a:ea typeface="Montserrat" charset="0"/>
                  <a:cs typeface="Montserrat" charset="0"/>
                </a:rPr>
                <a:t>für Java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8B5D25A-55E1-4341-9252-AC900006FD3A}"/>
                </a:ext>
              </a:extLst>
            </p:cNvPr>
            <p:cNvSpPr txBox="1"/>
            <p:nvPr/>
          </p:nvSpPr>
          <p:spPr>
            <a:xfrm>
              <a:off x="1440404" y="822872"/>
              <a:ext cx="574256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sz="3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>
                <a:solidFill>
                  <a:srgbClr val="D4EBE9"/>
                </a:solidFill>
              </a:rPr>
              <a:t>Nordic </a:t>
            </a:r>
            <a:r>
              <a:rPr lang="de-DE" sz="1400" spc="80" dirty="0" err="1">
                <a:solidFill>
                  <a:srgbClr val="D4EBE9"/>
                </a:solidFill>
              </a:rPr>
              <a:t>Coding</a:t>
            </a:r>
            <a:r>
              <a:rPr lang="de-DE" sz="1400" spc="80" dirty="0">
                <a:solidFill>
                  <a:srgbClr val="D4EBE9"/>
                </a:solidFill>
              </a:rPr>
              <a:t> Kiel | Mai 2018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GraphiQL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http://localhost:9000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6E9C3FB-BE93-F144-8FF8-1A4E3324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49" y="243116"/>
            <a:ext cx="3982572" cy="4584815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37362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IDE Support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19E7D7-10E1-FC4F-852D-96E11C591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20" y="258943"/>
            <a:ext cx="5120560" cy="4568988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5942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API erforschen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Neue </a:t>
            </a:r>
            <a:r>
              <a:rPr lang="de-DE" sz="1600" cap="none" spc="100" dirty="0" err="1"/>
              <a:t>Domaine</a:t>
            </a:r>
            <a:r>
              <a:rPr lang="de-DE" sz="1600" cap="none" spc="100" dirty="0"/>
              <a:t> Shop</a:t>
            </a:r>
          </a:p>
        </p:txBody>
      </p:sp>
    </p:spTree>
    <p:extLst>
      <p:ext uri="{BB962C8B-B14F-4D97-AF65-F5344CB8AC3E}">
        <p14:creationId xmlns:p14="http://schemas.microsoft.com/office/powerpoint/2010/main" val="538535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Neue </a:t>
            </a:r>
            <a:r>
              <a:rPr lang="de-DE" sz="1600" cap="none" spc="100" dirty="0" err="1"/>
              <a:t>Domaine</a:t>
            </a:r>
            <a:r>
              <a:rPr lang="de-DE" sz="1600" cap="none" spc="100" dirty="0"/>
              <a:t> Shop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FCCCDAD-DCCD-A945-B244-BBF342B2287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3363" y="1011238"/>
            <a:ext cx="5894387" cy="5262562"/>
          </a:xfrm>
        </p:spPr>
        <p:txBody>
          <a:bodyPr/>
          <a:lstStyle/>
          <a:p>
            <a:r>
              <a:rPr lang="de-DE" dirty="0"/>
              <a:t>Beispiel: API erkunden</a:t>
            </a:r>
          </a:p>
          <a:p>
            <a:pPr lvl="1"/>
            <a:r>
              <a:rPr lang="de-DE" dirty="0"/>
              <a:t>=&gt; es gibt sowas wie Shop</a:t>
            </a:r>
          </a:p>
          <a:p>
            <a:pPr lvl="1"/>
            <a:r>
              <a:rPr lang="de-DE" dirty="0"/>
              <a:t>=&gt; mal ausprobieren..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0200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Neue </a:t>
            </a:r>
            <a:r>
              <a:rPr lang="de-DE" sz="1600" cap="none" spc="100" dirty="0" err="1"/>
              <a:t>Domaine</a:t>
            </a:r>
            <a:r>
              <a:rPr lang="de-DE" sz="1600" cap="none" spc="100" dirty="0"/>
              <a:t> Shop</a:t>
            </a: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FCCCDAD-DCCD-A945-B244-BBF342B2287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33363" y="1011238"/>
            <a:ext cx="9241377" cy="5262562"/>
          </a:xfrm>
        </p:spPr>
        <p:txBody>
          <a:bodyPr/>
          <a:lstStyle/>
          <a:p>
            <a:r>
              <a:rPr lang="de-DE" dirty="0"/>
              <a:t>Teil 2: Vergleich mit REST</a:t>
            </a:r>
          </a:p>
          <a:p>
            <a:r>
              <a:rPr lang="de-DE" b="0" dirty="0">
                <a:solidFill>
                  <a:srgbClr val="025249"/>
                </a:solidFill>
              </a:rPr>
              <a:t>wir haben die API erkundet ohne sie vorher zu kennen</a:t>
            </a:r>
          </a:p>
          <a:p>
            <a:r>
              <a:rPr lang="de-DE" b="0" dirty="0">
                <a:solidFill>
                  <a:srgbClr val="025249"/>
                </a:solidFill>
              </a:rPr>
              <a:t>wir können genau das Fragen, was wir benötigen</a:t>
            </a:r>
          </a:p>
          <a:p>
            <a:pPr lvl="1"/>
            <a:r>
              <a:rPr lang="de-DE" dirty="0"/>
              <a:t>keine IDs</a:t>
            </a:r>
          </a:p>
          <a:p>
            <a:pPr lvl="1"/>
            <a:r>
              <a:rPr lang="de-DE" dirty="0"/>
              <a:t>Gesamtsicht auf die </a:t>
            </a:r>
            <a:r>
              <a:rPr lang="de-DE" dirty="0" err="1"/>
              <a:t>Domaine</a:t>
            </a:r>
            <a:r>
              <a:rPr lang="de-DE" dirty="0"/>
              <a:t> (führt zu besserem Verständnis)</a:t>
            </a:r>
          </a:p>
          <a:p>
            <a:r>
              <a:rPr lang="de-DE" dirty="0"/>
              <a:t>Kein Widerspruch zu REST</a:t>
            </a:r>
          </a:p>
          <a:p>
            <a:pPr lvl="1"/>
            <a:r>
              <a:rPr lang="de-DE" dirty="0"/>
              <a:t>Beispiel: Anmeldung / Login</a:t>
            </a:r>
          </a:p>
          <a:p>
            <a:pPr lvl="1"/>
            <a:r>
              <a:rPr lang="de-DE" dirty="0"/>
              <a:t>File Upload (TODO: </a:t>
            </a:r>
            <a:r>
              <a:rPr lang="de-DE"/>
              <a:t>Status klären)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26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66CBB2-37E8-6F49-BFCA-FDECF712A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1A95B9-190C-3E44-9FB4-8F44FA9180D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fsdfasdf</a:t>
            </a:r>
            <a:endParaRPr lang="de-DE" dirty="0"/>
          </a:p>
          <a:p>
            <a:pPr lvl="1"/>
            <a:r>
              <a:rPr lang="de-DE" dirty="0" err="1"/>
              <a:t>fasdf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4049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Anwendungsfälle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600" cap="none" spc="100" dirty="0"/>
          </a:p>
        </p:txBody>
      </p:sp>
    </p:spTree>
    <p:extLst>
      <p:ext uri="{BB962C8B-B14F-4D97-AF65-F5344CB8AC3E}">
        <p14:creationId xmlns:p14="http://schemas.microsoft.com/office/powerpoint/2010/main" val="2589583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Gateway für Frontend zu mehreren </a:t>
            </a:r>
            <a:r>
              <a:rPr lang="de-DE" dirty="0" err="1"/>
              <a:t>Backends</a:t>
            </a:r>
            <a:endParaRPr lang="de-DE" dirty="0"/>
          </a:p>
          <a:p>
            <a:endParaRPr lang="de-DE" dirty="0"/>
          </a:p>
          <a:p>
            <a:r>
              <a:rPr lang="de-DE" dirty="0"/>
              <a:t>Beispiel: Shop Service (REST-API)</a:t>
            </a:r>
          </a:p>
        </p:txBody>
      </p:sp>
    </p:spTree>
    <p:extLst>
      <p:ext uri="{BB962C8B-B14F-4D97-AF65-F5344CB8AC3E}">
        <p14:creationId xmlns:p14="http://schemas.microsoft.com/office/powerpoint/2010/main" val="2274501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Zugriff über verschiedene Datenbanken</a:t>
            </a:r>
          </a:p>
        </p:txBody>
      </p:sp>
    </p:spTree>
    <p:extLst>
      <p:ext uri="{BB962C8B-B14F-4D97-AF65-F5344CB8AC3E}">
        <p14:creationId xmlns:p14="http://schemas.microsoft.com/office/powerpoint/2010/main" val="1248639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6A3EA-DFBA-BC43-81C1-421AD9262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FEBA1-C7DC-7847-87F4-9DF82FD82F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Schema </a:t>
            </a:r>
            <a:r>
              <a:rPr lang="de-DE" dirty="0" err="1"/>
              <a:t>Stitiching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>
                <a:hlinkClick r:id="rId2"/>
              </a:rPr>
              <a:t>https://bitbucket.org/atlassian/graphql-braid/src</a:t>
            </a:r>
            <a:endParaRPr lang="de-DE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46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2843290" y="420867"/>
            <a:ext cx="4219425" cy="4647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Programmierer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 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Trainings, Workshops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2000" b="1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287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im Detail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</a:t>
            </a:r>
            <a:r>
              <a:rPr lang="de-DE" sz="1600" cap="none" spc="100" dirty="0" err="1"/>
              <a:t>Intellij</a:t>
            </a:r>
            <a:r>
              <a:rPr lang="de-DE" sz="1600" cap="none" spc="100" dirty="0"/>
              <a:t> IDEA</a:t>
            </a:r>
          </a:p>
        </p:txBody>
      </p:sp>
    </p:spTree>
    <p:extLst>
      <p:ext uri="{BB962C8B-B14F-4D97-AF65-F5344CB8AC3E}">
        <p14:creationId xmlns:p14="http://schemas.microsoft.com/office/powerpoint/2010/main" val="171014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DC0BBE-BC6C-8340-A724-C490485DE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041" y="1269521"/>
            <a:ext cx="5883918" cy="351539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E19D5D9-ED76-5747-A3D7-8400E4E0A4DB}"/>
              </a:ext>
            </a:extLst>
          </p:cNvPr>
          <p:cNvSpPr/>
          <p:nvPr/>
        </p:nvSpPr>
        <p:spPr>
          <a:xfrm>
            <a:off x="314212" y="4402637"/>
            <a:ext cx="9185388" cy="1710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Strukturierte Sprache, um Daten von der API abzufragen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Abgefragt werden </a:t>
            </a:r>
            <a:r>
              <a:rPr lang="de-DE" b="1" dirty="0">
                <a:solidFill>
                  <a:srgbClr val="41719C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Felder </a:t>
            </a:r>
            <a:r>
              <a:rPr lang="de-DE" dirty="0">
                <a:solidFill>
                  <a:srgbClr val="025249"/>
                </a:solidFill>
                <a:latin typeface="Source Sans Pro" charset="0"/>
              </a:rPr>
              <a:t>von (verschachtelten) Objekten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Felder können </a:t>
            </a:r>
            <a:r>
              <a:rPr lang="de-DE" b="1" dirty="0">
                <a:solidFill>
                  <a:srgbClr val="CAA0C9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Argumente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haben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endParaRPr lang="de-DE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96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Operations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0" y="6389434"/>
            <a:ext cx="9499600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Credits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: https://</a:t>
            </a:r>
            <a:r>
              <a:rPr lang="de-DE" sz="14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dev-blog.apollodata.com</a:t>
            </a:r>
            <a:r>
              <a:rPr lang="de-DE" sz="1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/the-anatomy-of-a-graphql-query-6dffa9e9e747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Operations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beschreibt, was getan werden soll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query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subscription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2A50C1B-BA4A-FB4D-A957-BA500642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48" y="2353832"/>
            <a:ext cx="4565651" cy="412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26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query</a:t>
            </a:r>
            <a:r>
              <a:rPr lang="de-DE" dirty="0"/>
              <a:t> Language: </a:t>
            </a:r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Mutation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Mutation wird zum Verändern von Daten verwendet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6E49728-65DD-F94E-A26E-868EBE48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2085884"/>
            <a:ext cx="5759450" cy="47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70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über HTTP POST ausgeführt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 mit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curl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713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2BE03E-5CE7-EE40-8ED5-1D330E43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2DE9FD7-5021-0141-BF40-82CD97A82C57}"/>
              </a:ext>
            </a:extLst>
          </p:cNvPr>
          <p:cNvSpPr/>
          <p:nvPr/>
        </p:nvSpPr>
        <p:spPr>
          <a:xfrm>
            <a:off x="2320715" y="2636022"/>
            <a:ext cx="5264583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88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für Java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142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E1D5C-2579-9D47-B72B-BFFB62F34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beschreiben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406A5DD-3D93-2147-AA96-0254F8515EF3}"/>
              </a:ext>
            </a:extLst>
          </p:cNvPr>
          <p:cNvSpPr txBox="1"/>
          <p:nvPr/>
        </p:nvSpPr>
        <p:spPr>
          <a:xfrm>
            <a:off x="3171217" y="1770434"/>
            <a:ext cx="194219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type </a:t>
            </a:r>
            <a:r>
              <a:rPr lang="de-DE" dirty="0"/>
              <a:t>Rating {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id</a:t>
            </a:r>
            <a:r>
              <a:rPr lang="de-DE" dirty="0"/>
              <a:t>: </a:t>
            </a:r>
            <a:r>
              <a:rPr lang="de-DE" b="1" dirty="0"/>
              <a:t>ID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author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comment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}</a:t>
            </a:r>
            <a:br>
              <a:rPr lang="de-DE" dirty="0"/>
            </a:br>
            <a:br>
              <a:rPr lang="de-DE" dirty="0"/>
            </a:br>
            <a:r>
              <a:rPr lang="de-DE" b="1" dirty="0"/>
              <a:t>type </a:t>
            </a:r>
            <a:r>
              <a:rPr lang="de-DE" dirty="0"/>
              <a:t>Beer {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id</a:t>
            </a:r>
            <a:r>
              <a:rPr lang="de-DE" dirty="0"/>
              <a:t>: </a:t>
            </a:r>
            <a:r>
              <a:rPr lang="de-DE" b="1" dirty="0"/>
              <a:t>ID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price</a:t>
            </a:r>
            <a:r>
              <a:rPr lang="de-DE" dirty="0"/>
              <a:t>: </a:t>
            </a:r>
            <a:r>
              <a:rPr lang="de-DE" b="1" dirty="0"/>
              <a:t>String</a:t>
            </a:r>
            <a:r>
              <a:rPr lang="de-DE" dirty="0"/>
              <a:t>!</a:t>
            </a:r>
            <a:br>
              <a:rPr lang="de-DE" dirty="0"/>
            </a:b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ratings</a:t>
            </a:r>
            <a:r>
              <a:rPr lang="de-DE" dirty="0"/>
              <a:t>: [</a:t>
            </a:r>
            <a:r>
              <a:rPr lang="de-DE" b="1" dirty="0"/>
              <a:t>Rating</a:t>
            </a:r>
            <a:r>
              <a:rPr lang="de-DE" dirty="0"/>
              <a:t>!]!</a:t>
            </a:r>
            <a:br>
              <a:rPr lang="de-DE" dirty="0"/>
            </a:br>
            <a:r>
              <a:rPr lang="de-DE" dirty="0"/>
              <a:t>}</a:t>
            </a:r>
            <a:br>
              <a:rPr lang="de-DE" dirty="0"/>
            </a:br>
            <a:br>
              <a:rPr lang="de-DE" dirty="0"/>
            </a:br>
            <a:r>
              <a:rPr lang="de-DE" b="1" dirty="0"/>
              <a:t>type </a:t>
            </a:r>
            <a:r>
              <a:rPr lang="de-DE" dirty="0"/>
              <a:t>Query {</a:t>
            </a:r>
            <a:br>
              <a:rPr lang="de-DE" dirty="0"/>
            </a:br>
            <a:r>
              <a:rPr lang="de-DE" dirty="0"/>
              <a:t>  </a:t>
            </a:r>
            <a:r>
              <a:rPr lang="de-DE" dirty="0" err="1"/>
              <a:t>beers</a:t>
            </a:r>
            <a:r>
              <a:rPr lang="de-DE" dirty="0"/>
              <a:t>: [</a:t>
            </a:r>
            <a:r>
              <a:rPr lang="de-DE" b="1" dirty="0"/>
              <a:t>Beer</a:t>
            </a:r>
            <a:r>
              <a:rPr lang="de-DE" dirty="0"/>
              <a:t>!]!</a:t>
            </a:r>
            <a:br>
              <a:rPr lang="de-DE" dirty="0"/>
            </a:br>
            <a:r>
              <a:rPr lang="de-DE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2677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6576ECE-24B2-2A4B-87E3-9DEA09F2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Aufsetzen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E272A20-C694-7048-B84C-06DF155AB55C}"/>
              </a:ext>
            </a:extLst>
          </p:cNvPr>
          <p:cNvSpPr/>
          <p:nvPr/>
        </p:nvSpPr>
        <p:spPr>
          <a:xfrm>
            <a:off x="1089498" y="2155315"/>
            <a:ext cx="69820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D33682"/>
                </a:solidFill>
              </a:rPr>
              <a:t>final </a:t>
            </a:r>
            <a:r>
              <a:rPr lang="de-DE" sz="3200" b="1" dirty="0" err="1">
                <a:solidFill>
                  <a:srgbClr val="2AA198"/>
                </a:solidFill>
              </a:rPr>
              <a:t>GraphQLSchema</a:t>
            </a:r>
            <a:r>
              <a:rPr lang="de-DE" sz="3200" b="1" dirty="0">
                <a:solidFill>
                  <a:srgbClr val="2AA198"/>
                </a:solidFill>
              </a:rPr>
              <a:t> </a:t>
            </a:r>
            <a:r>
              <a:rPr lang="de-DE" sz="3200" dirty="0" err="1"/>
              <a:t>graphQLSchema</a:t>
            </a:r>
            <a:r>
              <a:rPr lang="de-DE" sz="3200" dirty="0"/>
              <a:t> = </a:t>
            </a:r>
            <a:r>
              <a:rPr lang="de-DE" sz="3200" b="1" dirty="0" err="1">
                <a:solidFill>
                  <a:srgbClr val="2AA198"/>
                </a:solidFill>
              </a:rPr>
              <a:t>SchemaParser</a:t>
            </a:r>
            <a:r>
              <a:rPr lang="de-DE" sz="3200" dirty="0" err="1"/>
              <a:t>.</a:t>
            </a:r>
            <a:r>
              <a:rPr lang="de-DE" sz="3200" i="1" dirty="0" err="1">
                <a:solidFill>
                  <a:srgbClr val="CB4B16"/>
                </a:solidFill>
              </a:rPr>
              <a:t>newParser</a:t>
            </a:r>
            <a:r>
              <a:rPr lang="de-DE" sz="3200" dirty="0"/>
              <a:t>()</a:t>
            </a:r>
            <a:br>
              <a:rPr lang="de-DE" sz="3200" dirty="0"/>
            </a:br>
            <a:r>
              <a:rPr lang="de-DE" sz="3200" dirty="0"/>
              <a:t>    .</a:t>
            </a:r>
            <a:r>
              <a:rPr lang="de-DE" sz="3200" dirty="0" err="1">
                <a:solidFill>
                  <a:srgbClr val="859900"/>
                </a:solidFill>
              </a:rPr>
              <a:t>file</a:t>
            </a:r>
            <a:r>
              <a:rPr lang="de-DE" sz="3200" dirty="0"/>
              <a:t>(</a:t>
            </a:r>
            <a:r>
              <a:rPr lang="de-DE" sz="3200" dirty="0">
                <a:solidFill>
                  <a:srgbClr val="DC322F"/>
                </a:solidFill>
              </a:rPr>
              <a:t>"</a:t>
            </a:r>
            <a:r>
              <a:rPr lang="de-DE" sz="3200" dirty="0" err="1">
                <a:solidFill>
                  <a:srgbClr val="DC322F"/>
                </a:solidFill>
              </a:rPr>
              <a:t>beer.graphqls</a:t>
            </a:r>
            <a:r>
              <a:rPr lang="de-DE" sz="3200" dirty="0">
                <a:solidFill>
                  <a:srgbClr val="DC322F"/>
                </a:solidFill>
              </a:rPr>
              <a:t>"</a:t>
            </a:r>
            <a:r>
              <a:rPr lang="de-DE" sz="3200" dirty="0"/>
              <a:t>)</a:t>
            </a:r>
            <a:br>
              <a:rPr lang="de-DE" sz="3200" dirty="0"/>
            </a:br>
            <a:r>
              <a:rPr lang="de-DE" sz="3200" dirty="0"/>
              <a:t>    .</a:t>
            </a:r>
            <a:r>
              <a:rPr lang="de-DE" sz="3200" dirty="0" err="1">
                <a:solidFill>
                  <a:srgbClr val="859900"/>
                </a:solidFill>
              </a:rPr>
              <a:t>resolvers</a:t>
            </a:r>
            <a:r>
              <a:rPr lang="de-DE" sz="3200" dirty="0"/>
              <a:t>(</a:t>
            </a:r>
            <a:r>
              <a:rPr lang="de-DE" sz="3200" b="1" dirty="0" err="1">
                <a:solidFill>
                  <a:srgbClr val="D33682"/>
                </a:solidFill>
              </a:rPr>
              <a:t>new</a:t>
            </a:r>
            <a:r>
              <a:rPr lang="de-DE" sz="3200" b="1" dirty="0">
                <a:solidFill>
                  <a:srgbClr val="D33682"/>
                </a:solidFill>
              </a:rPr>
              <a:t> </a:t>
            </a:r>
            <a:r>
              <a:rPr lang="de-DE" sz="3200" dirty="0" err="1">
                <a:solidFill>
                  <a:srgbClr val="859900"/>
                </a:solidFill>
              </a:rPr>
              <a:t>RootResolver</a:t>
            </a:r>
            <a:r>
              <a:rPr lang="de-DE" sz="3200" dirty="0"/>
              <a:t>()).</a:t>
            </a:r>
            <a:r>
              <a:rPr lang="de-DE" sz="3200" dirty="0" err="1">
                <a:solidFill>
                  <a:srgbClr val="859900"/>
                </a:solidFill>
              </a:rPr>
              <a:t>build</a:t>
            </a:r>
            <a:r>
              <a:rPr lang="de-DE" sz="3200" dirty="0"/>
              <a:t>()</a:t>
            </a:r>
            <a:br>
              <a:rPr lang="de-DE" sz="3200" dirty="0"/>
            </a:br>
            <a:r>
              <a:rPr lang="de-DE" sz="3200" dirty="0"/>
              <a:t>    .</a:t>
            </a:r>
            <a:r>
              <a:rPr lang="de-DE" sz="3200" dirty="0" err="1">
                <a:solidFill>
                  <a:srgbClr val="859900"/>
                </a:solidFill>
              </a:rPr>
              <a:t>makeExecutableSchema</a:t>
            </a:r>
            <a:r>
              <a:rPr lang="de-DE" sz="32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958622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EA1053-D640-AE44-B1A4-A3F1538F0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query</a:t>
            </a:r>
            <a:r>
              <a:rPr lang="de-DE" dirty="0"/>
              <a:t> ausführen per API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C902AC5-F5AA-1D46-8B0E-EE554ABB8347}"/>
              </a:ext>
            </a:extLst>
          </p:cNvPr>
          <p:cNvSpPr/>
          <p:nvPr/>
        </p:nvSpPr>
        <p:spPr>
          <a:xfrm>
            <a:off x="749030" y="1410513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93A1A1"/>
                </a:solidFill>
              </a:rPr>
              <a:t>// Create '</a:t>
            </a:r>
            <a:r>
              <a:rPr lang="de-DE" i="1" dirty="0" err="1">
                <a:solidFill>
                  <a:srgbClr val="93A1A1"/>
                </a:solidFill>
              </a:rPr>
              <a:t>executable</a:t>
            </a:r>
            <a:r>
              <a:rPr lang="de-DE" i="1" dirty="0">
                <a:solidFill>
                  <a:srgbClr val="93A1A1"/>
                </a:solidFill>
              </a:rPr>
              <a:t>' Schema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b="1" dirty="0" err="1">
                <a:solidFill>
                  <a:srgbClr val="2AA198"/>
                </a:solidFill>
              </a:rPr>
              <a:t>GraphQLSchema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beerSchema</a:t>
            </a:r>
            <a:r>
              <a:rPr lang="de-DE" dirty="0"/>
              <a:t> = </a:t>
            </a:r>
            <a:r>
              <a:rPr lang="de-DE" b="1" dirty="0" err="1">
                <a:solidFill>
                  <a:srgbClr val="2AA198"/>
                </a:solidFill>
              </a:rPr>
              <a:t>BeerSchema</a:t>
            </a:r>
            <a:r>
              <a:rPr lang="de-DE" dirty="0" err="1"/>
              <a:t>.</a:t>
            </a:r>
            <a:r>
              <a:rPr lang="de-DE" i="1" dirty="0" err="1">
                <a:solidFill>
                  <a:srgbClr val="CB4B16"/>
                </a:solidFill>
              </a:rPr>
              <a:t>create</a:t>
            </a:r>
            <a:r>
              <a:rPr lang="de-DE" dirty="0"/>
              <a:t>();</a:t>
            </a:r>
            <a:br>
              <a:rPr lang="de-DE" dirty="0"/>
            </a:br>
            <a:br>
              <a:rPr lang="de-DE" dirty="0"/>
            </a:br>
            <a:r>
              <a:rPr lang="de-DE" i="1" dirty="0">
                <a:solidFill>
                  <a:srgbClr val="93A1A1"/>
                </a:solidFill>
              </a:rPr>
              <a:t>// Create </a:t>
            </a:r>
            <a:r>
              <a:rPr lang="de-DE" i="1" dirty="0" err="1">
                <a:solidFill>
                  <a:srgbClr val="93A1A1"/>
                </a:solidFill>
              </a:rPr>
              <a:t>GraphQL</a:t>
            </a:r>
            <a:r>
              <a:rPr lang="de-DE" i="1" dirty="0">
                <a:solidFill>
                  <a:srgbClr val="93A1A1"/>
                </a:solidFill>
              </a:rPr>
              <a:t> Instance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b="1" dirty="0" err="1">
                <a:solidFill>
                  <a:srgbClr val="2AA198"/>
                </a:solidFill>
              </a:rPr>
              <a:t>GraphQL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graphQL</a:t>
            </a:r>
            <a:r>
              <a:rPr lang="de-DE" dirty="0"/>
              <a:t> = </a:t>
            </a:r>
            <a:r>
              <a:rPr lang="de-DE" b="1" dirty="0" err="1">
                <a:solidFill>
                  <a:srgbClr val="2AA198"/>
                </a:solidFill>
              </a:rPr>
              <a:t>GraphQL</a:t>
            </a:r>
            <a:r>
              <a:rPr lang="de-DE" dirty="0" err="1"/>
              <a:t>.</a:t>
            </a:r>
            <a:r>
              <a:rPr lang="de-DE" i="1" dirty="0" err="1">
                <a:solidFill>
                  <a:srgbClr val="CB4B16"/>
                </a:solidFill>
              </a:rPr>
              <a:t>newGraphQL</a:t>
            </a:r>
            <a:r>
              <a:rPr lang="de-DE" dirty="0"/>
              <a:t>(</a:t>
            </a:r>
            <a:r>
              <a:rPr lang="de-DE" dirty="0" err="1"/>
              <a:t>beerSchema</a:t>
            </a:r>
            <a:r>
              <a:rPr lang="de-DE" dirty="0"/>
              <a:t>).</a:t>
            </a:r>
            <a:r>
              <a:rPr lang="de-DE" dirty="0" err="1">
                <a:solidFill>
                  <a:srgbClr val="859900"/>
                </a:solidFill>
              </a:rPr>
              <a:t>build</a:t>
            </a:r>
            <a:r>
              <a:rPr lang="de-DE" dirty="0"/>
              <a:t>();</a:t>
            </a:r>
            <a:br>
              <a:rPr lang="de-DE" dirty="0"/>
            </a:br>
            <a:br>
              <a:rPr lang="de-DE" dirty="0"/>
            </a:br>
            <a:r>
              <a:rPr lang="de-DE" i="1" dirty="0">
                <a:solidFill>
                  <a:srgbClr val="93A1A1"/>
                </a:solidFill>
              </a:rPr>
              <a:t>// </a:t>
            </a:r>
            <a:r>
              <a:rPr lang="de-DE" i="1" dirty="0" err="1">
                <a:solidFill>
                  <a:srgbClr val="93A1A1"/>
                </a:solidFill>
              </a:rPr>
              <a:t>Build</a:t>
            </a:r>
            <a:r>
              <a:rPr lang="de-DE" i="1" dirty="0">
                <a:solidFill>
                  <a:srgbClr val="93A1A1"/>
                </a:solidFill>
              </a:rPr>
              <a:t> Query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b="1" dirty="0" err="1">
                <a:solidFill>
                  <a:srgbClr val="2AA198"/>
                </a:solidFill>
              </a:rPr>
              <a:t>ExecutionInput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executionInput</a:t>
            </a:r>
            <a:r>
              <a:rPr lang="de-DE" dirty="0"/>
              <a:t> = </a:t>
            </a:r>
            <a:r>
              <a:rPr lang="de-DE" b="1" dirty="0" err="1">
                <a:solidFill>
                  <a:srgbClr val="2AA198"/>
                </a:solidFill>
              </a:rPr>
              <a:t>ExecutionInput</a:t>
            </a:r>
            <a:r>
              <a:rPr lang="de-DE" dirty="0" err="1"/>
              <a:t>.</a:t>
            </a:r>
            <a:r>
              <a:rPr lang="de-DE" i="1" dirty="0" err="1">
                <a:solidFill>
                  <a:srgbClr val="CB4B16"/>
                </a:solidFill>
              </a:rPr>
              <a:t>newExecutionInput</a:t>
            </a:r>
            <a:r>
              <a:rPr lang="de-DE" dirty="0"/>
              <a:t>().</a:t>
            </a:r>
            <a:r>
              <a:rPr lang="de-DE" dirty="0" err="1">
                <a:solidFill>
                  <a:srgbClr val="859900"/>
                </a:solidFill>
              </a:rPr>
              <a:t>query</a:t>
            </a:r>
            <a:r>
              <a:rPr lang="de-DE" dirty="0"/>
              <a:t>(</a:t>
            </a:r>
            <a:r>
              <a:rPr lang="de-DE" dirty="0">
                <a:solidFill>
                  <a:srgbClr val="DC322F"/>
                </a:solidFill>
              </a:rPr>
              <a:t>"</a:t>
            </a:r>
            <a:r>
              <a:rPr lang="de-DE" dirty="0" err="1">
                <a:solidFill>
                  <a:srgbClr val="DC322F"/>
                </a:solidFill>
              </a:rPr>
              <a:t>query</a:t>
            </a:r>
            <a:r>
              <a:rPr lang="de-DE" dirty="0">
                <a:solidFill>
                  <a:srgbClr val="DC322F"/>
                </a:solidFill>
              </a:rPr>
              <a:t> { </a:t>
            </a:r>
            <a:r>
              <a:rPr lang="de-DE" dirty="0" err="1">
                <a:solidFill>
                  <a:srgbClr val="DC322F"/>
                </a:solidFill>
              </a:rPr>
              <a:t>beers</a:t>
            </a:r>
            <a:r>
              <a:rPr lang="de-DE" dirty="0">
                <a:solidFill>
                  <a:srgbClr val="DC322F"/>
                </a:solidFill>
              </a:rPr>
              <a:t> { </a:t>
            </a:r>
            <a:r>
              <a:rPr lang="de-DE" dirty="0" err="1">
                <a:solidFill>
                  <a:srgbClr val="DC322F"/>
                </a:solidFill>
              </a:rPr>
              <a:t>name</a:t>
            </a:r>
            <a:r>
              <a:rPr lang="de-DE" dirty="0">
                <a:solidFill>
                  <a:srgbClr val="DC322F"/>
                </a:solidFill>
              </a:rPr>
              <a:t> </a:t>
            </a:r>
            <a:r>
              <a:rPr lang="de-DE" dirty="0" err="1">
                <a:solidFill>
                  <a:srgbClr val="DC322F"/>
                </a:solidFill>
              </a:rPr>
              <a:t>ratings</a:t>
            </a:r>
            <a:r>
              <a:rPr lang="de-DE" dirty="0">
                <a:solidFill>
                  <a:srgbClr val="DC322F"/>
                </a:solidFill>
              </a:rPr>
              <a:t> { </a:t>
            </a:r>
            <a:r>
              <a:rPr lang="de-DE" dirty="0" err="1">
                <a:solidFill>
                  <a:srgbClr val="DC322F"/>
                </a:solidFill>
              </a:rPr>
              <a:t>author</a:t>
            </a:r>
            <a:r>
              <a:rPr lang="de-DE" dirty="0">
                <a:solidFill>
                  <a:srgbClr val="DC322F"/>
                </a:solidFill>
              </a:rPr>
              <a:t> } } }"</a:t>
            </a:r>
            <a:r>
              <a:rPr lang="de-DE" dirty="0"/>
              <a:t>)</a:t>
            </a:r>
            <a:br>
              <a:rPr lang="de-DE" dirty="0"/>
            </a:br>
            <a:r>
              <a:rPr lang="de-DE" dirty="0"/>
              <a:t>    .</a:t>
            </a:r>
            <a:r>
              <a:rPr lang="de-DE" dirty="0" err="1">
                <a:solidFill>
                  <a:srgbClr val="859900"/>
                </a:solidFill>
              </a:rPr>
              <a:t>build</a:t>
            </a:r>
            <a:r>
              <a:rPr lang="de-DE" dirty="0"/>
              <a:t>();</a:t>
            </a:r>
            <a:br>
              <a:rPr lang="de-DE" dirty="0"/>
            </a:br>
            <a:br>
              <a:rPr lang="de-DE" dirty="0"/>
            </a:br>
            <a:r>
              <a:rPr lang="de-DE" i="1" dirty="0">
                <a:solidFill>
                  <a:srgbClr val="93A1A1"/>
                </a:solidFill>
              </a:rPr>
              <a:t>// Run Query</a:t>
            </a:r>
            <a:br>
              <a:rPr lang="de-DE" i="1" dirty="0">
                <a:solidFill>
                  <a:srgbClr val="93A1A1"/>
                </a:solidFill>
              </a:rPr>
            </a:br>
            <a:r>
              <a:rPr lang="de-DE" dirty="0" err="1">
                <a:solidFill>
                  <a:srgbClr val="2AA198"/>
                </a:solidFill>
              </a:rPr>
              <a:t>ExecutionResult</a:t>
            </a:r>
            <a:r>
              <a:rPr lang="de-DE" dirty="0">
                <a:solidFill>
                  <a:srgbClr val="2AA198"/>
                </a:solidFill>
              </a:rPr>
              <a:t> </a:t>
            </a:r>
            <a:r>
              <a:rPr lang="de-DE" dirty="0" err="1"/>
              <a:t>executionResult</a:t>
            </a:r>
            <a:r>
              <a:rPr lang="de-DE" dirty="0"/>
              <a:t> = </a:t>
            </a:r>
            <a:r>
              <a:rPr lang="de-DE" dirty="0" err="1"/>
              <a:t>graphQL.</a:t>
            </a:r>
            <a:r>
              <a:rPr lang="de-DE" dirty="0" err="1">
                <a:solidFill>
                  <a:srgbClr val="859900"/>
                </a:solidFill>
              </a:rPr>
              <a:t>execute</a:t>
            </a:r>
            <a:r>
              <a:rPr lang="de-DE" dirty="0"/>
              <a:t>(</a:t>
            </a:r>
            <a:r>
              <a:rPr lang="de-DE" dirty="0" err="1"/>
              <a:t>executionInput</a:t>
            </a:r>
            <a:r>
              <a:rPr lang="de-DE" dirty="0"/>
              <a:t>);</a:t>
            </a:r>
            <a:br>
              <a:rPr lang="de-DE" dirty="0"/>
            </a:br>
            <a:br>
              <a:rPr lang="de-DE" dirty="0"/>
            </a:br>
            <a:r>
              <a:rPr lang="de-DE" b="1" dirty="0">
                <a:solidFill>
                  <a:srgbClr val="D33682"/>
                </a:solidFill>
              </a:rPr>
              <a:t>final </a:t>
            </a:r>
            <a:r>
              <a:rPr lang="de-DE" b="1" dirty="0" err="1">
                <a:solidFill>
                  <a:srgbClr val="2AA198"/>
                </a:solidFill>
              </a:rPr>
              <a:t>Object</a:t>
            </a:r>
            <a:r>
              <a:rPr lang="de-DE" b="1" dirty="0">
                <a:solidFill>
                  <a:srgbClr val="2AA198"/>
                </a:solidFill>
              </a:rPr>
              <a:t> </a:t>
            </a:r>
            <a:r>
              <a:rPr lang="de-DE" dirty="0" err="1"/>
              <a:t>data</a:t>
            </a:r>
            <a:r>
              <a:rPr lang="de-DE" dirty="0"/>
              <a:t> = </a:t>
            </a:r>
            <a:r>
              <a:rPr lang="de-DE" dirty="0" err="1"/>
              <a:t>executionResult.</a:t>
            </a:r>
            <a:r>
              <a:rPr lang="de-DE" dirty="0" err="1">
                <a:solidFill>
                  <a:srgbClr val="859900"/>
                </a:solidFill>
              </a:rPr>
              <a:t>getData</a:t>
            </a:r>
            <a:r>
              <a:rPr lang="de-DE" dirty="0"/>
              <a:t>();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1332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BeispieL</a:t>
            </a:r>
            <a:r>
              <a:rPr lang="de-DE" dirty="0"/>
              <a:t>: </a:t>
            </a:r>
            <a:r>
              <a:rPr lang="de-DE" dirty="0" err="1"/>
              <a:t>GraphQL</a:t>
            </a:r>
            <a:r>
              <a:rPr lang="de-DE" dirty="0"/>
              <a:t> Servlet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75630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Nur </a:t>
            </a:r>
            <a:r>
              <a:rPr lang="de-DE" i="1" dirty="0"/>
              <a:t>Ausschnitt</a:t>
            </a:r>
            <a:r>
              <a:rPr lang="de-DE" dirty="0"/>
              <a:t> aus </a:t>
            </a:r>
            <a:r>
              <a:rPr lang="de-DE" dirty="0" err="1"/>
              <a:t>ServletExample</a:t>
            </a:r>
            <a:r>
              <a:rPr lang="de-DE" dirty="0"/>
              <a:t> zeigen, </a:t>
            </a:r>
          </a:p>
          <a:p>
            <a:endParaRPr lang="de-DE" dirty="0"/>
          </a:p>
          <a:p>
            <a:r>
              <a:rPr lang="de-DE" dirty="0"/>
              <a:t>dann lauffähige Anwendung,</a:t>
            </a:r>
          </a:p>
          <a:p>
            <a:endParaRPr lang="de-DE" dirty="0"/>
          </a:p>
          <a:p>
            <a:r>
              <a:rPr lang="de-DE" dirty="0"/>
              <a:t>Query per Kommandozeile:</a:t>
            </a:r>
          </a:p>
          <a:p>
            <a:endParaRPr lang="de-DE" dirty="0"/>
          </a:p>
          <a:p>
            <a:r>
              <a:rPr lang="de-DE" dirty="0"/>
              <a:t>http localhost:8080/</a:t>
            </a:r>
            <a:r>
              <a:rPr lang="de-DE" dirty="0" err="1"/>
              <a:t>graphql?query</a:t>
            </a:r>
            <a:r>
              <a:rPr lang="de-DE" dirty="0"/>
              <a:t>="{</a:t>
            </a:r>
            <a:r>
              <a:rPr lang="de-DE" dirty="0" err="1"/>
              <a:t>beers</a:t>
            </a:r>
            <a:r>
              <a:rPr lang="de-DE" dirty="0"/>
              <a:t>{</a:t>
            </a:r>
            <a:r>
              <a:rPr lang="de-DE" dirty="0" err="1"/>
              <a:t>name</a:t>
            </a:r>
            <a:r>
              <a:rPr lang="de-DE" dirty="0"/>
              <a:t> </a:t>
            </a:r>
            <a:r>
              <a:rPr lang="de-DE" dirty="0" err="1"/>
              <a:t>ratings</a:t>
            </a:r>
            <a:r>
              <a:rPr lang="de-DE" dirty="0"/>
              <a:t>{</a:t>
            </a:r>
            <a:r>
              <a:rPr lang="de-DE" dirty="0" err="1"/>
              <a:t>author</a:t>
            </a:r>
            <a:r>
              <a:rPr lang="de-DE" dirty="0"/>
              <a:t> </a:t>
            </a:r>
            <a:r>
              <a:rPr lang="de-DE" dirty="0" err="1"/>
              <a:t>comment</a:t>
            </a:r>
            <a:r>
              <a:rPr lang="de-DE" dirty="0"/>
              <a:t> }}}"</a:t>
            </a:r>
          </a:p>
        </p:txBody>
      </p:sp>
    </p:spTree>
    <p:extLst>
      <p:ext uri="{BB962C8B-B14F-4D97-AF65-F5344CB8AC3E}">
        <p14:creationId xmlns:p14="http://schemas.microsoft.com/office/powerpoint/2010/main" val="1371013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8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1991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C9E82-6754-464C-83AC-434D0EE7A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Schema modularisieren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DA45BC-A871-5D47-B01E-F7A10917DDB8}"/>
              </a:ext>
            </a:extLst>
          </p:cNvPr>
          <p:cNvSpPr txBox="1"/>
          <p:nvPr/>
        </p:nvSpPr>
        <p:spPr>
          <a:xfrm>
            <a:off x="1439694" y="2714017"/>
            <a:ext cx="3122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Shop erweitert Beer und Query</a:t>
            </a:r>
          </a:p>
        </p:txBody>
      </p:sp>
    </p:spTree>
    <p:extLst>
      <p:ext uri="{BB962C8B-B14F-4D97-AF65-F5344CB8AC3E}">
        <p14:creationId xmlns:p14="http://schemas.microsoft.com/office/powerpoint/2010/main" val="5348679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368259" y="2636022"/>
            <a:ext cx="9169498" cy="280076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Teil 2:</a:t>
            </a:r>
          </a:p>
          <a:p>
            <a:pPr algn="ctr"/>
            <a:r>
              <a:rPr lang="de-DE" sz="88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Ausblick: Client</a:t>
            </a:r>
            <a:endParaRPr lang="de-DE" sz="1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86A6DFA-857E-FA45-B26B-32A09B0D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Apollo und </a:t>
            </a:r>
            <a:r>
              <a:rPr lang="de-DE" dirty="0" err="1"/>
              <a:t>React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737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97506" y="3357042"/>
            <a:ext cx="672122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</a:t>
            </a:r>
            <a:r>
              <a:rPr lang="de-DE" sz="1625" b="1" dirty="0" err="1">
                <a:solidFill>
                  <a:srgbClr val="41719C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id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name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price</a:t>
            </a:r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ratings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. . .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endParaRPr lang="de-DE" sz="24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Werden mittels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gql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 angegeben und geparst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128083" y="3829649"/>
            <a:ext cx="24426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parsen</a:t>
            </a:r>
          </a:p>
        </p:txBody>
      </p:sp>
    </p:spTree>
    <p:extLst>
      <p:ext uri="{BB962C8B-B14F-4D97-AF65-F5344CB8AC3E}">
        <p14:creationId xmlns:p14="http://schemas.microsoft.com/office/powerpoint/2010/main" val="558035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0CB7C-A462-2245-BAC4-12391EF4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DA3A00-168F-0D48-AC44-E47BCDA0516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halidasd</a:t>
            </a:r>
            <a:endParaRPr lang="de-DE" dirty="0"/>
          </a:p>
          <a:p>
            <a:pPr lvl="1"/>
            <a:r>
              <a:rPr lang="de-DE" dirty="0" err="1"/>
              <a:t>fasdfsadfsadf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3742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BEER_RATING_APP_QUERY</a:t>
            </a:r>
            <a:r>
              <a:rPr lang="de-DE" sz="1625" b="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b="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BEER_RATING_APP_QUERY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011788"/>
            <a:ext cx="34424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React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Komponente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94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 }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error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}) =&gt; {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7" name="Rechteck 6"/>
          <p:cNvSpPr/>
          <p:nvPr/>
        </p:nvSpPr>
        <p:spPr>
          <a:xfrm>
            <a:off x="93249" y="4481584"/>
            <a:ext cx="2442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Query Ergebnis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(wird </a:t>
            </a:r>
            <a:r>
              <a:rPr lang="de-DE" sz="16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ggf</a:t>
            </a:r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mehrfach</a:t>
            </a:r>
          </a:p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aufgerufen)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</p:spTree>
    <p:extLst>
      <p:ext uri="{BB962C8B-B14F-4D97-AF65-F5344CB8AC3E}">
        <p14:creationId xmlns:p14="http://schemas.microsoft.com/office/powerpoint/2010/main" val="1965932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Schritt 2: </a:t>
            </a:r>
            <a:r>
              <a:rPr lang="de-DE" dirty="0" err="1"/>
              <a:t>Queries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871381" y="3069659"/>
            <a:ext cx="6721221" cy="35009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"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react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-apollo";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BEER_RATING_APP_QUERY =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gql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`...`;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BeerRatingApp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(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props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&lt;Query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{({ 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41719C"/>
                </a:solidFill>
                <a:latin typeface="Source Code Pro Medium" charset="0"/>
                <a:ea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...&lt;/h1&gt;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if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(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 {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&lt;h1&gt;Error!&lt;/h1&gt; 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data.</a:t>
            </a:r>
            <a:r>
              <a:rPr lang="de-DE" sz="1625" b="1" dirty="0" err="1">
                <a:solidFill>
                  <a:srgbClr val="EF7D1D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&lt;/Query&gt;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1391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Query-Komponente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Führt Query aus, kümmert sich um Caching, Fehlerbehandlung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Ergebnis (Daten, ...) wird per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Render-Prop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Children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übergeben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E2119F2-109B-C247-8DE1-D3E9E5376CCC}"/>
              </a:ext>
            </a:extLst>
          </p:cNvPr>
          <p:cNvSpPr/>
          <p:nvPr/>
        </p:nvSpPr>
        <p:spPr>
          <a:xfrm>
            <a:off x="93249" y="4820138"/>
            <a:ext cx="24426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Ergebnis (samt Fehler) auswerten</a:t>
            </a:r>
          </a:p>
        </p:txBody>
      </p:sp>
    </p:spTree>
    <p:extLst>
      <p:ext uri="{BB962C8B-B14F-4D97-AF65-F5344CB8AC3E}">
        <p14:creationId xmlns:p14="http://schemas.microsoft.com/office/powerpoint/2010/main" val="2019739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Typ-sichere Verwendung</a:t>
            </a:r>
          </a:p>
        </p:txBody>
      </p:sp>
      <p:sp>
        <p:nvSpPr>
          <p:cNvPr id="4" name="Rechteck 3"/>
          <p:cNvSpPr/>
          <p:nvPr/>
        </p:nvSpPr>
        <p:spPr>
          <a:xfrm>
            <a:off x="1990726" y="1766842"/>
            <a:ext cx="8520301" cy="3250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import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{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, </a:t>
            </a:r>
            <a:r>
              <a:rPr lang="de-DE" sz="1625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 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from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"...";</a:t>
            </a: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endParaRPr lang="de-DE" sz="1625" dirty="0">
              <a:solidFill>
                <a:srgbClr val="025249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const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BeerRatingPage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(...) =&gt; (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&lt;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BeerPageQueryResult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</a:rPr>
              <a:t>, </a:t>
            </a:r>
            <a:r>
              <a:rPr lang="de-DE" sz="1625" dirty="0" err="1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BeerPageQueryVars</a:t>
            </a:r>
            <a:r>
              <a:rPr lang="de-DE" sz="1625" dirty="0">
                <a:solidFill>
                  <a:srgbClr val="9E60B8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={BEER_PAGE_QUERY} variables={{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bier</a:t>
            </a:r>
            <a:r>
              <a:rPr lang="de-DE" sz="1625" dirty="0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: 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beerId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}} 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    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{({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loading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error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625" dirty="0" err="1">
                <a:solidFill>
                  <a:srgbClr val="EF7D1D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data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}) =&gt; {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// . . .  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   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return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&lt;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BeerList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</a:t>
            </a:r>
            <a:r>
              <a:rPr lang="de-DE" sz="1625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beers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={</a:t>
            </a:r>
            <a:r>
              <a:rPr lang="de-DE" sz="1625" dirty="0" err="1">
                <a:solidFill>
                  <a:srgbClr val="EF7D1D"/>
                </a:solidFill>
                <a:latin typeface="Source Code Pro Medium" charset="0"/>
                <a:ea typeface="Source Code Pro Medium" charset="0"/>
              </a:rPr>
              <a:t>data</a:t>
            </a:r>
            <a:r>
              <a:rPr lang="de-DE" sz="1625" dirty="0" err="1">
                <a:solidFill>
                  <a:srgbClr val="C00000"/>
                </a:solidFill>
                <a:latin typeface="Source Code Pro Medium" charset="0"/>
                <a:ea typeface="Source Code Pro Medium" charset="0"/>
              </a:rPr>
              <a:t>.biere</a:t>
            </a:r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} /&gt;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  <a:cs typeface="Source Code Pro Medium" charset="0"/>
              </a:rPr>
              <a:t>    }}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  &lt;/</a:t>
            </a:r>
            <a:r>
              <a:rPr lang="de-DE" sz="1625" b="1" dirty="0">
                <a:solidFill>
                  <a:srgbClr val="57A2C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&gt;</a:t>
            </a:r>
          </a:p>
          <a:p>
            <a:r>
              <a:rPr lang="de-DE" sz="1625" dirty="0">
                <a:solidFill>
                  <a:srgbClr val="025249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);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203200" y="1026060"/>
            <a:ext cx="9499600" cy="504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Beispiel </a:t>
            </a:r>
            <a:r>
              <a:rPr lang="de-DE" sz="2400" b="1" dirty="0" err="1">
                <a:solidFill>
                  <a:srgbClr val="EF7D1D"/>
                </a:solidFill>
                <a:latin typeface="Source Sans Pro" panose="020B0503030403020204" pitchFamily="34" charset="77"/>
                <a:ea typeface="Source Sans Pro" charset="0"/>
                <a:cs typeface="Source Sans Pro" charset="0"/>
              </a:rPr>
              <a:t>TypeScript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400" b="1" dirty="0">
                <a:solidFill>
                  <a:srgbClr val="025249"/>
                </a:solidFill>
                <a:latin typeface="Source Sans Pro Semibold" panose="020B0503030403020204" pitchFamily="34" charset="77"/>
                <a:ea typeface="Source Sans Pro" charset="0"/>
                <a:cs typeface="Source Sans Pro" charset="0"/>
              </a:rPr>
              <a:t>Typ-Sichere Verwendung der Komponente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BE78892-5A32-3E43-87E7-45E1A84FD87A}"/>
              </a:ext>
            </a:extLst>
          </p:cNvPr>
          <p:cNvSpPr txBox="1"/>
          <p:nvPr/>
        </p:nvSpPr>
        <p:spPr>
          <a:xfrm>
            <a:off x="6981217" y="4868438"/>
            <a:ext cx="1919591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025249"/>
                </a:solidFill>
                <a:latin typeface="Source Sans Pro" panose="020B0503030403020204" pitchFamily="34" charset="77"/>
              </a:rPr>
              <a:t>Compile</a:t>
            </a:r>
            <a:r>
              <a:rPr lang="de-DE" dirty="0">
                <a:solidFill>
                  <a:srgbClr val="025249"/>
                </a:solidFill>
                <a:latin typeface="Source Sans Pro" panose="020B0503030403020204" pitchFamily="34" charset="77"/>
              </a:rPr>
              <a:t> Fehler!</a:t>
            </a:r>
            <a:endParaRPr lang="de-DE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9613FCB-E9C3-8042-A0AA-0233C95C7AD7}"/>
              </a:ext>
            </a:extLst>
          </p:cNvPr>
          <p:cNvCxnSpPr>
            <a:cxnSpLocks/>
          </p:cNvCxnSpPr>
          <p:nvPr/>
        </p:nvCxnSpPr>
        <p:spPr>
          <a:xfrm flipH="1" flipV="1">
            <a:off x="8015592" y="3320143"/>
            <a:ext cx="43773" cy="15482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A68EE8F-44FC-D248-9E75-A88245697102}"/>
              </a:ext>
            </a:extLst>
          </p:cNvPr>
          <p:cNvCxnSpPr>
            <a:cxnSpLocks/>
          </p:cNvCxnSpPr>
          <p:nvPr/>
        </p:nvCxnSpPr>
        <p:spPr>
          <a:xfrm flipH="1" flipV="1">
            <a:off x="6650478" y="4318231"/>
            <a:ext cx="1408887" cy="55020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3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5A15D8E-08DE-784F-8731-768E73A0F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77"/>
          <a:stretch/>
        </p:blipFill>
        <p:spPr>
          <a:xfrm>
            <a:off x="0" y="334"/>
            <a:ext cx="9906000" cy="6857666"/>
          </a:xfrm>
          <a:prstGeom prst="rect">
            <a:avLst/>
          </a:prstGeom>
          <a:solidFill>
            <a:srgbClr val="5AB88F"/>
          </a:solidFill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0" y="167"/>
            <a:ext cx="9906000" cy="6067777"/>
          </a:xfrm>
          <a:prstGeom prst="rect">
            <a:avLst/>
          </a:prstGeom>
          <a:solidFill>
            <a:srgbClr val="D4EBE9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0" y="6067777"/>
            <a:ext cx="9906000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HTTPS://NILSHARTMANN.NET | @</a:t>
            </a:r>
            <a:r>
              <a:rPr lang="de-DE" spc="80" dirty="0" err="1"/>
              <a:t>nilshartmann</a:t>
            </a:r>
            <a:endParaRPr lang="de-DE" spc="80" dirty="0"/>
          </a:p>
        </p:txBody>
      </p:sp>
      <p:sp>
        <p:nvSpPr>
          <p:cNvPr id="3" name="Rechteck 2"/>
          <p:cNvSpPr/>
          <p:nvPr/>
        </p:nvSpPr>
        <p:spPr>
          <a:xfrm>
            <a:off x="0" y="2243703"/>
            <a:ext cx="990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Vielen Dank! </a:t>
            </a:r>
          </a:p>
        </p:txBody>
      </p:sp>
      <p:sp>
        <p:nvSpPr>
          <p:cNvPr id="6" name="Rechteck 5"/>
          <p:cNvSpPr/>
          <p:nvPr/>
        </p:nvSpPr>
        <p:spPr>
          <a:xfrm>
            <a:off x="117415" y="4877279"/>
            <a:ext cx="6009081" cy="8602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>
                <a:solidFill>
                  <a:srgbClr val="025249"/>
                </a:solidFill>
              </a:rPr>
              <a:t>Beispiel-Code: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fullstack-graphql-example</a:t>
            </a:r>
            <a:endParaRPr lang="de-DE" sz="2000" b="1" dirty="0">
              <a:solidFill>
                <a:srgbClr val="025249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000" b="1" dirty="0" err="1">
                <a:solidFill>
                  <a:srgbClr val="025249"/>
                </a:solidFill>
              </a:rPr>
              <a:t>Slides</a:t>
            </a:r>
            <a:r>
              <a:rPr lang="de-DE" sz="2000" b="1" dirty="0">
                <a:solidFill>
                  <a:srgbClr val="025249"/>
                </a:solidFill>
              </a:rPr>
              <a:t>: </a:t>
            </a:r>
            <a:r>
              <a:rPr lang="de-DE" sz="2000" b="1" dirty="0">
                <a:solidFill>
                  <a:srgbClr val="41719C"/>
                </a:solidFill>
              </a:rPr>
              <a:t>https://</a:t>
            </a:r>
            <a:r>
              <a:rPr lang="de-DE" sz="2000" b="1" dirty="0" err="1">
                <a:solidFill>
                  <a:srgbClr val="41719C"/>
                </a:solidFill>
              </a:rPr>
              <a:t>bit.ly</a:t>
            </a:r>
            <a:r>
              <a:rPr lang="de-DE" sz="2000" b="1" dirty="0">
                <a:solidFill>
                  <a:srgbClr val="41719C"/>
                </a:solidFill>
              </a:rPr>
              <a:t>/</a:t>
            </a:r>
            <a:r>
              <a:rPr lang="de-DE" sz="2000" b="1" dirty="0" err="1">
                <a:solidFill>
                  <a:srgbClr val="41719C"/>
                </a:solidFill>
              </a:rPr>
              <a:t>nordic-coding-graphql</a:t>
            </a:r>
            <a:endParaRPr lang="de-DE" sz="2000" b="1" dirty="0">
              <a:solidFill>
                <a:srgbClr val="41719C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56F94DD-6753-AE48-BEE3-3D5A714809DC}"/>
              </a:ext>
            </a:extLst>
          </p:cNvPr>
          <p:cNvSpPr/>
          <p:nvPr/>
        </p:nvSpPr>
        <p:spPr>
          <a:xfrm>
            <a:off x="0" y="125127"/>
            <a:ext cx="9906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🍻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598556" y="3797848"/>
            <a:ext cx="6708889" cy="18312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3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20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504713" y="1224029"/>
            <a:ext cx="889657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!= SQL</a:t>
            </a: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2800" i="1" dirty="0">
                <a:solidFill>
                  <a:srgbClr val="36544F"/>
                </a:solidFill>
                <a:latin typeface="Source Sans Pro" panose="020B0503030403020204" pitchFamily="34" charset="77"/>
                <a:hlinkClick r:id="rId3"/>
              </a:rPr>
              <a:t>https://djcordhose.github.io/graphql-sandbox/talk/2017_graphql_jax.html#/</a:t>
            </a:r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2800" i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endParaRPr lang="de-DE" sz="140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6843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6F63F5-51CE-F14E-B9E8-4989DA9F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A959AD6-20A9-8547-8130-4669C2C8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34" y="0"/>
            <a:ext cx="5100236" cy="52626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4CE2CA68-6DAF-384B-B3E3-0770B1A08A5A}"/>
              </a:ext>
            </a:extLst>
          </p:cNvPr>
          <p:cNvSpPr/>
          <p:nvPr/>
        </p:nvSpPr>
        <p:spPr>
          <a:xfrm>
            <a:off x="1387002" y="5262664"/>
            <a:ext cx="66674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https://</a:t>
            </a:r>
            <a:r>
              <a:rPr lang="de-DE" dirty="0" err="1">
                <a:solidFill>
                  <a:srgbClr val="14171A"/>
                </a:solidFill>
                <a:latin typeface="Helvetica Neue" panose="02000503000000020004" pitchFamily="2" charset="0"/>
              </a:rPr>
              <a:t>twitter.com</a:t>
            </a:r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/</a:t>
            </a:r>
            <a:r>
              <a:rPr lang="de-DE" dirty="0" err="1">
                <a:solidFill>
                  <a:srgbClr val="14171A"/>
                </a:solidFill>
                <a:latin typeface="Helvetica Neue" panose="02000503000000020004" pitchFamily="2" charset="0"/>
              </a:rPr>
              <a:t>github</a:t>
            </a:r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/</a:t>
            </a:r>
            <a:r>
              <a:rPr lang="de-DE" dirty="0" err="1">
                <a:solidFill>
                  <a:srgbClr val="14171A"/>
                </a:solidFill>
                <a:latin typeface="Helvetica Neue" panose="02000503000000020004" pitchFamily="2" charset="0"/>
              </a:rPr>
              <a:t>status</a:t>
            </a:r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/866590967314472960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3060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9B1BCF-5FD1-664F-9688-947485071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75" y="126460"/>
            <a:ext cx="4512094" cy="575877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8BB35E7-1B62-E347-BE38-9ACF9C35AF7D}"/>
              </a:ext>
            </a:extLst>
          </p:cNvPr>
          <p:cNvSpPr/>
          <p:nvPr/>
        </p:nvSpPr>
        <p:spPr>
          <a:xfrm>
            <a:off x="282102" y="5116749"/>
            <a:ext cx="8219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open.nytimes.com</a:t>
            </a:r>
            <a:r>
              <a:rPr lang="de-DE" dirty="0"/>
              <a:t>/react-relay-and-graphql-under-the-hood-of-the-times-website-redesign-22fb62ea9764</a:t>
            </a:r>
          </a:p>
        </p:txBody>
      </p:sp>
    </p:spTree>
    <p:extLst>
      <p:ext uri="{BB962C8B-B14F-4D97-AF65-F5344CB8AC3E}">
        <p14:creationId xmlns:p14="http://schemas.microsoft.com/office/powerpoint/2010/main" val="1680369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C6FFEF-C619-8744-91B8-9FEF3431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E54EE9-17BA-9143-8294-4EB8D75E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37" y="1011271"/>
            <a:ext cx="7366000" cy="40767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9DAD7D4-2BCE-FA40-9390-CCFFFBB91D81}"/>
              </a:ext>
            </a:extLst>
          </p:cNvPr>
          <p:cNvSpPr/>
          <p:nvPr/>
        </p:nvSpPr>
        <p:spPr>
          <a:xfrm>
            <a:off x="1649648" y="5254709"/>
            <a:ext cx="69690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https://</a:t>
            </a:r>
            <a:r>
              <a:rPr lang="de-DE" dirty="0" err="1">
                <a:solidFill>
                  <a:srgbClr val="14171A"/>
                </a:solidFill>
                <a:latin typeface="Helvetica Neue" panose="02000503000000020004" pitchFamily="2" charset="0"/>
              </a:rPr>
              <a:t>twitter.com</a:t>
            </a:r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/</a:t>
            </a:r>
            <a:r>
              <a:rPr lang="de-DE" dirty="0" err="1">
                <a:solidFill>
                  <a:srgbClr val="14171A"/>
                </a:solidFill>
                <a:latin typeface="Helvetica Neue" panose="02000503000000020004" pitchFamily="2" charset="0"/>
              </a:rPr>
              <a:t>tgvashworth</a:t>
            </a:r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/</a:t>
            </a:r>
            <a:r>
              <a:rPr lang="de-DE" dirty="0" err="1">
                <a:solidFill>
                  <a:srgbClr val="14171A"/>
                </a:solidFill>
                <a:latin typeface="Helvetica Neue" panose="02000503000000020004" pitchFamily="2" charset="0"/>
              </a:rPr>
              <a:t>status</a:t>
            </a:r>
            <a:r>
              <a:rPr lang="de-DE" dirty="0">
                <a:solidFill>
                  <a:srgbClr val="14171A"/>
                </a:solidFill>
                <a:latin typeface="Helvetica Neue" panose="02000503000000020004" pitchFamily="2" charset="0"/>
              </a:rPr>
              <a:t>/862049341472522240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0732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913656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Beispiel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Source (</a:t>
            </a:r>
            <a:r>
              <a:rPr lang="de-DE" sz="1600" cap="none" spc="100" dirty="0" err="1"/>
              <a:t>TypeScript</a:t>
            </a:r>
            <a:r>
              <a:rPr lang="de-DE" sz="1600" cap="none" spc="100" dirty="0"/>
              <a:t>): https://</a:t>
            </a:r>
            <a:r>
              <a:rPr lang="de-DE" sz="1600" cap="none" spc="100" dirty="0" err="1"/>
              <a:t>bit.ly</a:t>
            </a:r>
            <a:r>
              <a:rPr lang="de-DE" sz="1600" cap="none" spc="100" dirty="0"/>
              <a:t>/</a:t>
            </a:r>
            <a:r>
              <a:rPr lang="de-DE" sz="1600" cap="none" spc="100" dirty="0" err="1"/>
              <a:t>fullstack-graphql-example</a:t>
            </a:r>
            <a:endParaRPr lang="de-DE" sz="1600" cap="none" spc="1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C62CE1E-172D-444C-A255-ED18408DC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4" y="242042"/>
            <a:ext cx="4574691" cy="4585889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4827931"/>
            <a:ext cx="9906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Clients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1600" cap="none" spc="100" dirty="0"/>
              <a:t>Beispiel: . . 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BA7F6EA-33D7-F445-B782-7521E4A06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936" y="431704"/>
            <a:ext cx="5151344" cy="4396227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56763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861</Words>
  <Application>Microsoft Macintosh PowerPoint</Application>
  <PresentationFormat>A4-Papier (210 x 297 mm)</PresentationFormat>
  <Paragraphs>218</Paragraphs>
  <Slides>38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50" baseType="lpstr">
      <vt:lpstr>Arial</vt:lpstr>
      <vt:lpstr>Calibri</vt:lpstr>
      <vt:lpstr>Calibri Light</vt:lpstr>
      <vt:lpstr>Helvetica Neue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Semibold</vt:lpstr>
      <vt:lpstr>Office-Design</vt:lpstr>
      <vt:lpstr>Nordic Coding Kiel | Mai 2018 | @nilshartmann</vt:lpstr>
      <vt:lpstr>@nilshartmann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Source (TypeScript): https://bit.ly/fullstack-graphql-example</vt:lpstr>
      <vt:lpstr>Beispiel: . . .</vt:lpstr>
      <vt:lpstr>http://localhost:9000</vt:lpstr>
      <vt:lpstr>Beispiel: Intellij IDEA</vt:lpstr>
      <vt:lpstr>Beispiel: Neue Domaine Shop</vt:lpstr>
      <vt:lpstr>Beispiel: Neue Domaine Shop</vt:lpstr>
      <vt:lpstr>Beispiel: Neue Domaine Shop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Beispiel: Intellij IDEA</vt:lpstr>
      <vt:lpstr>query Language</vt:lpstr>
      <vt:lpstr>query Language: Operations</vt:lpstr>
      <vt:lpstr>query Language: Mutations</vt:lpstr>
      <vt:lpstr>Queries ausführen</vt:lpstr>
      <vt:lpstr>PowerPoint-Präsentation</vt:lpstr>
      <vt:lpstr>Schema beschreiben</vt:lpstr>
      <vt:lpstr>Aufsetzen</vt:lpstr>
      <vt:lpstr>Beispiel: query ausführen per API</vt:lpstr>
      <vt:lpstr>BeispieL: GraphQL Servlet</vt:lpstr>
      <vt:lpstr>Schema modularisieren</vt:lpstr>
      <vt:lpstr>mit Apollo und React</vt:lpstr>
      <vt:lpstr>Schritt 2: Queries</vt:lpstr>
      <vt:lpstr>PowerPoint-Präsentation</vt:lpstr>
      <vt:lpstr>Schritt 2: Queries</vt:lpstr>
      <vt:lpstr>Schritt 2: Queries</vt:lpstr>
      <vt:lpstr>Schritt 2: Queries</vt:lpstr>
      <vt:lpstr>Typ-sichere Verwendung</vt:lpstr>
      <vt:lpstr>HTTPS://NILSHARTMANN.NET | @nilshartmann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528</cp:revision>
  <cp:lastPrinted>2018-05-30T19:37:50Z</cp:lastPrinted>
  <dcterms:created xsi:type="dcterms:W3CDTF">2016-03-28T15:59:53Z</dcterms:created>
  <dcterms:modified xsi:type="dcterms:W3CDTF">2018-08-20T22:07:38Z</dcterms:modified>
</cp:coreProperties>
</file>